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100" d="100"/>
          <a:sy n="100" d="100"/>
        </p:scale>
        <p:origin x="7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11/12/2020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11/12/2020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11/12/2020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11/12/2020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11/12/2020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2990B-39AF-49B5-9A56-27D88F27C049}"/>
              </a:ext>
            </a:extLst>
          </p:cNvPr>
          <p:cNvSpPr>
            <a:spLocks noGrp="1"/>
          </p:cNvSpPr>
          <p:nvPr>
            <p:ph type="ctrTitle"/>
          </p:nvPr>
        </p:nvSpPr>
        <p:spPr/>
        <p:txBody>
          <a:bodyPr>
            <a:normAutofit fontScale="90000"/>
          </a:bodyPr>
          <a:lstStyle/>
          <a:p>
            <a:r>
              <a:rPr lang="en-GB" dirty="0"/>
              <a:t>Science and Stem at Cleobury Mortimer Primary School</a:t>
            </a:r>
          </a:p>
        </p:txBody>
      </p:sp>
    </p:spTree>
    <p:extLst>
      <p:ext uri="{BB962C8B-B14F-4D97-AF65-F5344CB8AC3E}">
        <p14:creationId xmlns:p14="http://schemas.microsoft.com/office/powerpoint/2010/main" val="379681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B4801A-5508-4E9D-8E48-6D8CC6855F3D}"/>
              </a:ext>
            </a:extLst>
          </p:cNvPr>
          <p:cNvSpPr>
            <a:spLocks noGrp="1"/>
          </p:cNvSpPr>
          <p:nvPr>
            <p:ph idx="1"/>
          </p:nvPr>
        </p:nvSpPr>
        <p:spPr>
          <a:xfrm>
            <a:off x="427892" y="729176"/>
            <a:ext cx="10820400" cy="4024125"/>
          </a:xfrm>
        </p:spPr>
        <p:txBody>
          <a:bodyPr/>
          <a:lstStyle/>
          <a:p>
            <a:pPr marL="0" indent="0">
              <a:buNone/>
            </a:pPr>
            <a:r>
              <a:rPr lang="en-GB" dirty="0"/>
              <a:t>Evidence from STEM weeks are recorded in the children’s books and photographs and write-ups are then taken and used for our school STEM display (now in the hall).</a:t>
            </a:r>
          </a:p>
          <a:p>
            <a:endParaRPr lang="en-GB" dirty="0"/>
          </a:p>
        </p:txBody>
      </p:sp>
      <p:pic>
        <p:nvPicPr>
          <p:cNvPr id="4" name="Picture 3" descr="A picture containing building, sitting, large, many&#10;&#10;Description automatically generated">
            <a:extLst>
              <a:ext uri="{FF2B5EF4-FFF2-40B4-BE49-F238E27FC236}">
                <a16:creationId xmlns:a16="http://schemas.microsoft.com/office/drawing/2014/main" id="{0118D38A-BA38-4348-A5D7-7D813B5BA200}"/>
              </a:ext>
            </a:extLst>
          </p:cNvPr>
          <p:cNvPicPr>
            <a:picLocks noChangeAspect="1"/>
          </p:cNvPicPr>
          <p:nvPr/>
        </p:nvPicPr>
        <p:blipFill>
          <a:blip r:embed="rId2"/>
          <a:stretch>
            <a:fillRect/>
          </a:stretch>
        </p:blipFill>
        <p:spPr>
          <a:xfrm>
            <a:off x="3127169" y="1775361"/>
            <a:ext cx="6539345" cy="4904509"/>
          </a:xfrm>
          <a:prstGeom prst="rect">
            <a:avLst/>
          </a:prstGeom>
        </p:spPr>
      </p:pic>
    </p:spTree>
    <p:extLst>
      <p:ext uri="{BB962C8B-B14F-4D97-AF65-F5344CB8AC3E}">
        <p14:creationId xmlns:p14="http://schemas.microsoft.com/office/powerpoint/2010/main" val="314240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3D37E-AB20-4B0B-AB2F-FB895853CC70}"/>
              </a:ext>
            </a:extLst>
          </p:cNvPr>
          <p:cNvSpPr>
            <a:spLocks noGrp="1"/>
          </p:cNvSpPr>
          <p:nvPr>
            <p:ph type="title"/>
          </p:nvPr>
        </p:nvSpPr>
        <p:spPr>
          <a:xfrm>
            <a:off x="1790700" y="126767"/>
            <a:ext cx="8610600" cy="1293028"/>
          </a:xfrm>
        </p:spPr>
        <p:txBody>
          <a:bodyPr/>
          <a:lstStyle/>
          <a:p>
            <a:r>
              <a:rPr lang="en-GB" dirty="0"/>
              <a:t>Other stem opportunities</a:t>
            </a:r>
          </a:p>
        </p:txBody>
      </p:sp>
      <p:sp>
        <p:nvSpPr>
          <p:cNvPr id="3" name="Content Placeholder 2">
            <a:extLst>
              <a:ext uri="{FF2B5EF4-FFF2-40B4-BE49-F238E27FC236}">
                <a16:creationId xmlns:a16="http://schemas.microsoft.com/office/drawing/2014/main" id="{93ED4F49-7429-4D32-A01A-A12C2D1109B7}"/>
              </a:ext>
            </a:extLst>
          </p:cNvPr>
          <p:cNvSpPr>
            <a:spLocks noGrp="1"/>
          </p:cNvSpPr>
          <p:nvPr>
            <p:ph idx="1"/>
          </p:nvPr>
        </p:nvSpPr>
        <p:spPr>
          <a:xfrm>
            <a:off x="685800" y="1265087"/>
            <a:ext cx="10820400" cy="4024125"/>
          </a:xfrm>
        </p:spPr>
        <p:txBody>
          <a:bodyPr/>
          <a:lstStyle/>
          <a:p>
            <a:pPr marL="0" indent="0">
              <a:buNone/>
            </a:pPr>
            <a:r>
              <a:rPr lang="en-GB" dirty="0"/>
              <a:t>We also have links with </a:t>
            </a:r>
            <a:r>
              <a:rPr lang="en-GB" dirty="0" err="1"/>
              <a:t>Lacon</a:t>
            </a:r>
            <a:r>
              <a:rPr lang="en-GB" dirty="0"/>
              <a:t> Childe, who plan and organise KS2 STEM lessons for the children to experience. The science teachers from </a:t>
            </a:r>
            <a:r>
              <a:rPr lang="en-GB" dirty="0" err="1"/>
              <a:t>Lacon</a:t>
            </a:r>
            <a:r>
              <a:rPr lang="en-GB" dirty="0"/>
              <a:t> have also been down to our school to deliver STEM assemblies, which have fascinated the children!</a:t>
            </a:r>
          </a:p>
        </p:txBody>
      </p:sp>
      <p:pic>
        <p:nvPicPr>
          <p:cNvPr id="4" name="Picture 3">
            <a:extLst>
              <a:ext uri="{FF2B5EF4-FFF2-40B4-BE49-F238E27FC236}">
                <a16:creationId xmlns:a16="http://schemas.microsoft.com/office/drawing/2014/main" id="{0AC06E9F-CF1F-40C2-A0EF-791A10D4B006}"/>
              </a:ext>
            </a:extLst>
          </p:cNvPr>
          <p:cNvPicPr/>
          <p:nvPr/>
        </p:nvPicPr>
        <p:blipFill>
          <a:blip r:embed="rId2"/>
          <a:stretch>
            <a:fillRect/>
          </a:stretch>
        </p:blipFill>
        <p:spPr>
          <a:xfrm>
            <a:off x="7753350" y="3744090"/>
            <a:ext cx="3752850" cy="2474595"/>
          </a:xfrm>
          <a:prstGeom prst="rect">
            <a:avLst/>
          </a:prstGeom>
        </p:spPr>
      </p:pic>
      <p:sp>
        <p:nvSpPr>
          <p:cNvPr id="5" name="TextBox 4">
            <a:extLst>
              <a:ext uri="{FF2B5EF4-FFF2-40B4-BE49-F238E27FC236}">
                <a16:creationId xmlns:a16="http://schemas.microsoft.com/office/drawing/2014/main" id="{D8DCE070-A329-4A2B-8EC3-9D048A7E3B6F}"/>
              </a:ext>
            </a:extLst>
          </p:cNvPr>
          <p:cNvSpPr txBox="1"/>
          <p:nvPr/>
        </p:nvSpPr>
        <p:spPr>
          <a:xfrm>
            <a:off x="2657104" y="2513745"/>
            <a:ext cx="6400800" cy="1200329"/>
          </a:xfrm>
          <a:prstGeom prst="rect">
            <a:avLst/>
          </a:prstGeom>
          <a:noFill/>
        </p:spPr>
        <p:txBody>
          <a:bodyPr wrap="square" rtlCol="0">
            <a:spAutoFit/>
          </a:bodyPr>
          <a:lstStyle/>
          <a:p>
            <a:r>
              <a:rPr lang="en-GB" dirty="0" err="1"/>
              <a:t>Lacon</a:t>
            </a:r>
            <a:r>
              <a:rPr lang="en-GB" dirty="0"/>
              <a:t> also provide us with the opportunity for y5 and y6 to attend an annual STEM fayre, where the children get to explore a variety of STEM based stalls, participate in activities and visit a planetarium.</a:t>
            </a:r>
          </a:p>
        </p:txBody>
      </p:sp>
      <p:pic>
        <p:nvPicPr>
          <p:cNvPr id="6" name="Picture 5">
            <a:extLst>
              <a:ext uri="{FF2B5EF4-FFF2-40B4-BE49-F238E27FC236}">
                <a16:creationId xmlns:a16="http://schemas.microsoft.com/office/drawing/2014/main" id="{C28C7CA0-C250-4E1C-93C3-D483B3534846}"/>
              </a:ext>
            </a:extLst>
          </p:cNvPr>
          <p:cNvPicPr>
            <a:picLocks noChangeAspect="1"/>
          </p:cNvPicPr>
          <p:nvPr/>
        </p:nvPicPr>
        <p:blipFill>
          <a:blip r:embed="rId3"/>
          <a:stretch>
            <a:fillRect/>
          </a:stretch>
        </p:blipFill>
        <p:spPr>
          <a:xfrm>
            <a:off x="909595" y="3990110"/>
            <a:ext cx="1544114" cy="2228576"/>
          </a:xfrm>
          <a:prstGeom prst="rect">
            <a:avLst/>
          </a:prstGeom>
        </p:spPr>
      </p:pic>
      <p:pic>
        <p:nvPicPr>
          <p:cNvPr id="8" name="Picture 7" descr="A group of people standing around a table&#10;&#10;Description automatically generated">
            <a:extLst>
              <a:ext uri="{FF2B5EF4-FFF2-40B4-BE49-F238E27FC236}">
                <a16:creationId xmlns:a16="http://schemas.microsoft.com/office/drawing/2014/main" id="{23FCD073-1357-4FAE-ABD0-ED8A46D547E7}"/>
              </a:ext>
            </a:extLst>
          </p:cNvPr>
          <p:cNvPicPr>
            <a:picLocks noChangeAspect="1"/>
          </p:cNvPicPr>
          <p:nvPr/>
        </p:nvPicPr>
        <p:blipFill>
          <a:blip r:embed="rId4"/>
          <a:stretch>
            <a:fillRect/>
          </a:stretch>
        </p:blipFill>
        <p:spPr>
          <a:xfrm>
            <a:off x="3644532" y="3990110"/>
            <a:ext cx="2971435" cy="2228576"/>
          </a:xfrm>
          <a:prstGeom prst="rect">
            <a:avLst/>
          </a:prstGeom>
        </p:spPr>
      </p:pic>
    </p:spTree>
    <p:extLst>
      <p:ext uri="{BB962C8B-B14F-4D97-AF65-F5344CB8AC3E}">
        <p14:creationId xmlns:p14="http://schemas.microsoft.com/office/powerpoint/2010/main" val="3013982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2C7E-790E-494B-B841-66030F0947E6}"/>
              </a:ext>
            </a:extLst>
          </p:cNvPr>
          <p:cNvSpPr>
            <a:spLocks noGrp="1"/>
          </p:cNvSpPr>
          <p:nvPr>
            <p:ph type="title"/>
          </p:nvPr>
        </p:nvSpPr>
        <p:spPr/>
        <p:txBody>
          <a:bodyPr/>
          <a:lstStyle/>
          <a:p>
            <a:r>
              <a:rPr lang="en-GB" dirty="0"/>
              <a:t>Further development moving forward</a:t>
            </a:r>
          </a:p>
        </p:txBody>
      </p:sp>
      <p:sp>
        <p:nvSpPr>
          <p:cNvPr id="3" name="Content Placeholder 2">
            <a:extLst>
              <a:ext uri="{FF2B5EF4-FFF2-40B4-BE49-F238E27FC236}">
                <a16:creationId xmlns:a16="http://schemas.microsoft.com/office/drawing/2014/main" id="{80A9B9A4-019A-47BD-BA3A-6BC350D8F2BA}"/>
              </a:ext>
            </a:extLst>
          </p:cNvPr>
          <p:cNvSpPr>
            <a:spLocks noGrp="1"/>
          </p:cNvSpPr>
          <p:nvPr>
            <p:ph idx="1"/>
          </p:nvPr>
        </p:nvSpPr>
        <p:spPr/>
        <p:txBody>
          <a:bodyPr>
            <a:normAutofit fontScale="92500" lnSpcReduction="20000"/>
          </a:bodyPr>
          <a:lstStyle/>
          <a:p>
            <a:pPr marL="0" indent="0">
              <a:buNone/>
            </a:pPr>
            <a:r>
              <a:rPr lang="en-GB" u="sng" dirty="0"/>
              <a:t>What else would we like to achieve with STEM?</a:t>
            </a:r>
          </a:p>
          <a:p>
            <a:pPr marL="0" indent="0">
              <a:buNone/>
            </a:pPr>
            <a:r>
              <a:rPr lang="en-GB" dirty="0"/>
              <a:t>We would like to continue to provide the children with rich, engaging STEM opportunities within our school that enable the children to visualise their own futures.</a:t>
            </a:r>
          </a:p>
          <a:p>
            <a:pPr marL="0" indent="0">
              <a:buNone/>
            </a:pPr>
            <a:r>
              <a:rPr lang="en-GB" dirty="0"/>
              <a:t>Miss Snape would like to raise the profile of STEM in school, perhaps particularly for KS1, as I feel KS1 some times do not get all of the other opportunities provided for KS2. Miss Snape has asked Miss Johnston from </a:t>
            </a:r>
            <a:r>
              <a:rPr lang="en-GB" dirty="0" err="1"/>
              <a:t>Lacon</a:t>
            </a:r>
            <a:r>
              <a:rPr lang="en-GB" dirty="0"/>
              <a:t> to support our school with this and feel together we can come up with some good ideas to engage the KS1 children more.</a:t>
            </a:r>
          </a:p>
          <a:p>
            <a:pPr marL="0" indent="0">
              <a:buNone/>
            </a:pPr>
            <a:r>
              <a:rPr lang="en-GB" dirty="0"/>
              <a:t>As STEM co-ordinator, Miss Snape would like to plan and organise a STEM open afternoon for parents in the summer term, providing we can due to COVID. This would help to raise STEM awareness for parents and other members of the community, as well to continuing to develop relationships between parents and school.</a:t>
            </a:r>
          </a:p>
          <a:p>
            <a:pPr marL="0" indent="0">
              <a:buNone/>
            </a:pPr>
            <a:r>
              <a:rPr lang="en-GB" dirty="0"/>
              <a:t>I would like to continue building up a bank of contacts to support our school with STEM, as this would also help develop relationships between school and the wider community. If there is anything that you feel you could offer to support the STEM opportunities in out school then please get in touch!</a:t>
            </a:r>
          </a:p>
          <a:p>
            <a:pPr marL="0" indent="0">
              <a:buNone/>
            </a:pPr>
            <a:endParaRPr lang="en-GB" dirty="0"/>
          </a:p>
        </p:txBody>
      </p:sp>
    </p:spTree>
    <p:extLst>
      <p:ext uri="{BB962C8B-B14F-4D97-AF65-F5344CB8AC3E}">
        <p14:creationId xmlns:p14="http://schemas.microsoft.com/office/powerpoint/2010/main" val="783978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5D7E-A095-433B-A289-35867728C1F1}"/>
              </a:ext>
            </a:extLst>
          </p:cNvPr>
          <p:cNvSpPr>
            <a:spLocks noGrp="1"/>
          </p:cNvSpPr>
          <p:nvPr>
            <p:ph type="title"/>
          </p:nvPr>
        </p:nvSpPr>
        <p:spPr/>
        <p:txBody>
          <a:bodyPr/>
          <a:lstStyle/>
          <a:p>
            <a:r>
              <a:rPr lang="en-GB" dirty="0"/>
              <a:t>What are the requirements for science in school?</a:t>
            </a:r>
          </a:p>
        </p:txBody>
      </p:sp>
      <p:sp>
        <p:nvSpPr>
          <p:cNvPr id="3" name="Content Placeholder 2">
            <a:extLst>
              <a:ext uri="{FF2B5EF4-FFF2-40B4-BE49-F238E27FC236}">
                <a16:creationId xmlns:a16="http://schemas.microsoft.com/office/drawing/2014/main" id="{8A41F4B6-185E-4303-B299-3D8432D33EC3}"/>
              </a:ext>
            </a:extLst>
          </p:cNvPr>
          <p:cNvSpPr>
            <a:spLocks noGrp="1"/>
          </p:cNvSpPr>
          <p:nvPr>
            <p:ph idx="1"/>
          </p:nvPr>
        </p:nvSpPr>
        <p:spPr/>
        <p:txBody>
          <a:bodyPr/>
          <a:lstStyle/>
          <a:p>
            <a:r>
              <a:rPr lang="en-GB" dirty="0"/>
              <a:t>The legal requirement for teaching science in school is 2.5 hours per week.</a:t>
            </a:r>
          </a:p>
          <a:p>
            <a:r>
              <a:rPr lang="en-GB" dirty="0"/>
              <a:t>We usually teach this as a whole afternoon session as this provides the opportunity to teach the subject knowledge and consolidate, or carry out experiments and practical activities.</a:t>
            </a:r>
          </a:p>
          <a:p>
            <a:r>
              <a:rPr lang="en-GB" dirty="0"/>
              <a:t>The requirement for science encourages children to develop subject knowledge and science based skills, such as making predictions, analysing data and investigating.</a:t>
            </a:r>
          </a:p>
          <a:p>
            <a:endParaRPr lang="en-GB" dirty="0"/>
          </a:p>
        </p:txBody>
      </p:sp>
    </p:spTree>
    <p:extLst>
      <p:ext uri="{BB962C8B-B14F-4D97-AF65-F5344CB8AC3E}">
        <p14:creationId xmlns:p14="http://schemas.microsoft.com/office/powerpoint/2010/main" val="1738309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BF6F-7D52-461A-9DCB-9188A0F8159C}"/>
              </a:ext>
            </a:extLst>
          </p:cNvPr>
          <p:cNvSpPr>
            <a:spLocks noGrp="1"/>
          </p:cNvSpPr>
          <p:nvPr>
            <p:ph type="title"/>
          </p:nvPr>
        </p:nvSpPr>
        <p:spPr/>
        <p:txBody>
          <a:bodyPr/>
          <a:lstStyle/>
          <a:p>
            <a:r>
              <a:rPr lang="en-GB" dirty="0"/>
              <a:t>What does science look like in our school?</a:t>
            </a:r>
          </a:p>
        </p:txBody>
      </p:sp>
      <p:sp>
        <p:nvSpPr>
          <p:cNvPr id="3" name="Content Placeholder 2">
            <a:extLst>
              <a:ext uri="{FF2B5EF4-FFF2-40B4-BE49-F238E27FC236}">
                <a16:creationId xmlns:a16="http://schemas.microsoft.com/office/drawing/2014/main" id="{D2A8C750-81EA-4BE1-B4F7-83B083141258}"/>
              </a:ext>
            </a:extLst>
          </p:cNvPr>
          <p:cNvSpPr>
            <a:spLocks noGrp="1"/>
          </p:cNvSpPr>
          <p:nvPr>
            <p:ph idx="1"/>
          </p:nvPr>
        </p:nvSpPr>
        <p:spPr/>
        <p:txBody>
          <a:bodyPr/>
          <a:lstStyle/>
          <a:p>
            <a:pPr marL="0" indent="0">
              <a:buNone/>
            </a:pPr>
            <a:r>
              <a:rPr lang="en-GB" sz="2000" u="sng" dirty="0"/>
              <a:t>Early years</a:t>
            </a:r>
          </a:p>
          <a:p>
            <a:pPr marL="0" indent="0">
              <a:buNone/>
            </a:pPr>
            <a:r>
              <a:rPr lang="en-GB" sz="2000" dirty="0"/>
              <a:t>Science is part of developing their understanding of the world and is not taught as a specific subject.</a:t>
            </a:r>
          </a:p>
          <a:p>
            <a:pPr marL="0" indent="0">
              <a:buNone/>
            </a:pPr>
            <a:r>
              <a:rPr lang="en-GB" sz="2000" dirty="0"/>
              <a:t>Children’s observations and quotes are photographed and recorded by the class teacher and teaching assistants and then evidenced in the books. </a:t>
            </a:r>
          </a:p>
          <a:p>
            <a:endParaRPr lang="en-GB" dirty="0"/>
          </a:p>
          <a:p>
            <a:endParaRPr lang="en-GB" dirty="0"/>
          </a:p>
        </p:txBody>
      </p:sp>
      <p:pic>
        <p:nvPicPr>
          <p:cNvPr id="5" name="Picture 4" descr="A picture containing room&#10;&#10;Description automatically generated">
            <a:extLst>
              <a:ext uri="{FF2B5EF4-FFF2-40B4-BE49-F238E27FC236}">
                <a16:creationId xmlns:a16="http://schemas.microsoft.com/office/drawing/2014/main" id="{117C533F-A696-4120-AAA1-87D766B9D0E3}"/>
              </a:ext>
            </a:extLst>
          </p:cNvPr>
          <p:cNvPicPr>
            <a:picLocks noChangeAspect="1"/>
          </p:cNvPicPr>
          <p:nvPr/>
        </p:nvPicPr>
        <p:blipFill>
          <a:blip r:embed="rId2"/>
          <a:stretch>
            <a:fillRect/>
          </a:stretch>
        </p:blipFill>
        <p:spPr>
          <a:xfrm>
            <a:off x="7485413" y="3966359"/>
            <a:ext cx="3665515" cy="274913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94E17CE-0966-42CE-B6FE-9D8621E0CD6B}"/>
              </a:ext>
            </a:extLst>
          </p:cNvPr>
          <p:cNvPicPr>
            <a:picLocks noChangeAspect="1"/>
          </p:cNvPicPr>
          <p:nvPr/>
        </p:nvPicPr>
        <p:blipFill>
          <a:blip r:embed="rId3"/>
          <a:stretch>
            <a:fillRect/>
          </a:stretch>
        </p:blipFill>
        <p:spPr>
          <a:xfrm>
            <a:off x="1524001" y="3966358"/>
            <a:ext cx="3665516" cy="2749137"/>
          </a:xfrm>
          <a:prstGeom prst="rect">
            <a:avLst/>
          </a:prstGeom>
        </p:spPr>
      </p:pic>
    </p:spTree>
    <p:extLst>
      <p:ext uri="{BB962C8B-B14F-4D97-AF65-F5344CB8AC3E}">
        <p14:creationId xmlns:p14="http://schemas.microsoft.com/office/powerpoint/2010/main" val="316527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DE24-DE91-42AA-A86B-FB66D22769C2}"/>
              </a:ext>
            </a:extLst>
          </p:cNvPr>
          <p:cNvSpPr>
            <a:spLocks noGrp="1"/>
          </p:cNvSpPr>
          <p:nvPr>
            <p:ph type="title"/>
          </p:nvPr>
        </p:nvSpPr>
        <p:spPr/>
        <p:txBody>
          <a:bodyPr/>
          <a:lstStyle/>
          <a:p>
            <a:r>
              <a:rPr lang="en-GB" dirty="0"/>
              <a:t>KS1 and KS2</a:t>
            </a:r>
          </a:p>
        </p:txBody>
      </p:sp>
      <p:sp>
        <p:nvSpPr>
          <p:cNvPr id="3" name="Content Placeholder 2">
            <a:extLst>
              <a:ext uri="{FF2B5EF4-FFF2-40B4-BE49-F238E27FC236}">
                <a16:creationId xmlns:a16="http://schemas.microsoft.com/office/drawing/2014/main" id="{5ED3772D-A745-4340-8124-91CAFA75FCA9}"/>
              </a:ext>
            </a:extLst>
          </p:cNvPr>
          <p:cNvSpPr>
            <a:spLocks noGrp="1"/>
          </p:cNvSpPr>
          <p:nvPr>
            <p:ph idx="1"/>
          </p:nvPr>
        </p:nvSpPr>
        <p:spPr/>
        <p:txBody>
          <a:bodyPr/>
          <a:lstStyle/>
          <a:p>
            <a:r>
              <a:rPr lang="en-GB" dirty="0"/>
              <a:t>Science is taught through the ‘Engaging Science Programme’ which we follow.</a:t>
            </a:r>
          </a:p>
          <a:p>
            <a:r>
              <a:rPr lang="en-GB" dirty="0"/>
              <a:t>Each unit provides planning, investigations and resources linked to the objectives, which are from the National Curriculum.</a:t>
            </a:r>
          </a:p>
          <a:p>
            <a:r>
              <a:rPr lang="en-GB" dirty="0"/>
              <a:t>Work is evidenced through investigation recordings, photographs and write ups. We try and link science to writing when possible, so we usually aim to complete a written piece of science work at least once a term. This might be a comparison, an observation or an explanation.</a:t>
            </a:r>
          </a:p>
          <a:p>
            <a:r>
              <a:rPr lang="en-GB" dirty="0"/>
              <a:t>The ‘Engaging Science Programme’ also provides assessment that is based on each objective that is taught and marked as BMA which teachers fill in at the end of </a:t>
            </a:r>
            <a:r>
              <a:rPr lang="en-GB"/>
              <a:t>every unit.</a:t>
            </a:r>
            <a:endParaRPr lang="en-GB" dirty="0"/>
          </a:p>
          <a:p>
            <a:pPr marL="0" indent="0">
              <a:buNone/>
            </a:pPr>
            <a:endParaRPr lang="en-GB" u="sng" dirty="0"/>
          </a:p>
        </p:txBody>
      </p:sp>
    </p:spTree>
    <p:extLst>
      <p:ext uri="{BB962C8B-B14F-4D97-AF65-F5344CB8AC3E}">
        <p14:creationId xmlns:p14="http://schemas.microsoft.com/office/powerpoint/2010/main" val="3970248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F06B0-FC13-4F99-BFD2-C9EF52A70031}"/>
              </a:ext>
            </a:extLst>
          </p:cNvPr>
          <p:cNvSpPr>
            <a:spLocks noGrp="1"/>
          </p:cNvSpPr>
          <p:nvPr>
            <p:ph type="title"/>
          </p:nvPr>
        </p:nvSpPr>
        <p:spPr/>
        <p:txBody>
          <a:bodyPr/>
          <a:lstStyle/>
          <a:p>
            <a:r>
              <a:rPr lang="en-GB" dirty="0"/>
              <a:t>Marking</a:t>
            </a:r>
          </a:p>
        </p:txBody>
      </p:sp>
      <p:sp>
        <p:nvSpPr>
          <p:cNvPr id="3" name="Content Placeholder 2">
            <a:extLst>
              <a:ext uri="{FF2B5EF4-FFF2-40B4-BE49-F238E27FC236}">
                <a16:creationId xmlns:a16="http://schemas.microsoft.com/office/drawing/2014/main" id="{0F8BB7AD-E912-43C7-8E55-866A199DF0ED}"/>
              </a:ext>
            </a:extLst>
          </p:cNvPr>
          <p:cNvSpPr>
            <a:spLocks noGrp="1"/>
          </p:cNvSpPr>
          <p:nvPr>
            <p:ph idx="1"/>
          </p:nvPr>
        </p:nvSpPr>
        <p:spPr/>
        <p:txBody>
          <a:bodyPr/>
          <a:lstStyle/>
          <a:p>
            <a:pPr marL="0" indent="0">
              <a:buNone/>
            </a:pPr>
            <a:r>
              <a:rPr lang="en-GB" dirty="0"/>
              <a:t>Marking in the science books follows our school policy- green presents a positive comment/response. Comments made in pink provide the children with a correction or a question to prompt further progress and development.</a:t>
            </a:r>
          </a:p>
        </p:txBody>
      </p:sp>
      <p:pic>
        <p:nvPicPr>
          <p:cNvPr id="5" name="Picture 4" descr="A close up of text on a whiteboard&#10;&#10;Description automatically generated">
            <a:extLst>
              <a:ext uri="{FF2B5EF4-FFF2-40B4-BE49-F238E27FC236}">
                <a16:creationId xmlns:a16="http://schemas.microsoft.com/office/drawing/2014/main" id="{2FCA62AF-486E-4CE1-9B4D-C81AD9E64C5E}"/>
              </a:ext>
            </a:extLst>
          </p:cNvPr>
          <p:cNvPicPr>
            <a:picLocks noChangeAspect="1"/>
          </p:cNvPicPr>
          <p:nvPr/>
        </p:nvPicPr>
        <p:blipFill>
          <a:blip r:embed="rId2"/>
          <a:stretch>
            <a:fillRect/>
          </a:stretch>
        </p:blipFill>
        <p:spPr>
          <a:xfrm>
            <a:off x="811480" y="3659553"/>
            <a:ext cx="3412176" cy="2559132"/>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D8DB41AF-A242-4C3E-9DFF-BB607A41F38C}"/>
              </a:ext>
            </a:extLst>
          </p:cNvPr>
          <p:cNvPicPr>
            <a:picLocks noChangeAspect="1"/>
          </p:cNvPicPr>
          <p:nvPr/>
        </p:nvPicPr>
        <p:blipFill>
          <a:blip r:embed="rId3"/>
          <a:stretch>
            <a:fillRect/>
          </a:stretch>
        </p:blipFill>
        <p:spPr>
          <a:xfrm>
            <a:off x="7037614" y="3534495"/>
            <a:ext cx="3412176" cy="2559132"/>
          </a:xfrm>
          <a:prstGeom prst="rect">
            <a:avLst/>
          </a:prstGeom>
        </p:spPr>
      </p:pic>
    </p:spTree>
    <p:extLst>
      <p:ext uri="{BB962C8B-B14F-4D97-AF65-F5344CB8AC3E}">
        <p14:creationId xmlns:p14="http://schemas.microsoft.com/office/powerpoint/2010/main" val="3757797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083CB-21FA-4A32-9F34-9754857D533A}"/>
              </a:ext>
            </a:extLst>
          </p:cNvPr>
          <p:cNvSpPr>
            <a:spLocks noGrp="1"/>
          </p:cNvSpPr>
          <p:nvPr>
            <p:ph type="title"/>
          </p:nvPr>
        </p:nvSpPr>
        <p:spPr>
          <a:xfrm>
            <a:off x="1962150" y="659598"/>
            <a:ext cx="8610600" cy="1293028"/>
          </a:xfrm>
        </p:spPr>
        <p:txBody>
          <a:bodyPr/>
          <a:lstStyle/>
          <a:p>
            <a:pPr algn="ctr"/>
            <a:r>
              <a:rPr lang="en-GB" dirty="0"/>
              <a:t>Assessment using skills progression ladder</a:t>
            </a:r>
          </a:p>
        </p:txBody>
      </p:sp>
      <p:pic>
        <p:nvPicPr>
          <p:cNvPr id="4" name="Content Placeholder 3">
            <a:extLst>
              <a:ext uri="{FF2B5EF4-FFF2-40B4-BE49-F238E27FC236}">
                <a16:creationId xmlns:a16="http://schemas.microsoft.com/office/drawing/2014/main" id="{5367EDD2-F61A-463A-918A-F0DA411111E6}"/>
              </a:ext>
            </a:extLst>
          </p:cNvPr>
          <p:cNvPicPr>
            <a:picLocks noGrp="1" noChangeAspect="1"/>
          </p:cNvPicPr>
          <p:nvPr>
            <p:ph idx="1"/>
          </p:nvPr>
        </p:nvPicPr>
        <p:blipFill>
          <a:blip r:embed="rId2"/>
          <a:stretch>
            <a:fillRect/>
          </a:stretch>
        </p:blipFill>
        <p:spPr>
          <a:xfrm>
            <a:off x="2161309" y="2193924"/>
            <a:ext cx="8603713" cy="4515633"/>
          </a:xfrm>
          <a:prstGeom prst="rect">
            <a:avLst/>
          </a:prstGeom>
        </p:spPr>
      </p:pic>
    </p:spTree>
    <p:extLst>
      <p:ext uri="{BB962C8B-B14F-4D97-AF65-F5344CB8AC3E}">
        <p14:creationId xmlns:p14="http://schemas.microsoft.com/office/powerpoint/2010/main" val="4022740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D1E9-BC3E-47F1-8AD1-E4AE40CB4171}"/>
              </a:ext>
            </a:extLst>
          </p:cNvPr>
          <p:cNvSpPr>
            <a:spLocks noGrp="1"/>
          </p:cNvSpPr>
          <p:nvPr>
            <p:ph type="title"/>
          </p:nvPr>
        </p:nvSpPr>
        <p:spPr/>
        <p:txBody>
          <a:bodyPr/>
          <a:lstStyle/>
          <a:p>
            <a:r>
              <a:rPr lang="en-GB" dirty="0"/>
              <a:t>STEM</a:t>
            </a:r>
          </a:p>
        </p:txBody>
      </p:sp>
      <p:sp>
        <p:nvSpPr>
          <p:cNvPr id="3" name="Content Placeholder 2">
            <a:extLst>
              <a:ext uri="{FF2B5EF4-FFF2-40B4-BE49-F238E27FC236}">
                <a16:creationId xmlns:a16="http://schemas.microsoft.com/office/drawing/2014/main" id="{3D0FF8E3-42FD-41B4-9F6B-9DC810A2F89D}"/>
              </a:ext>
            </a:extLst>
          </p:cNvPr>
          <p:cNvSpPr>
            <a:spLocks noGrp="1"/>
          </p:cNvSpPr>
          <p:nvPr>
            <p:ph idx="1"/>
          </p:nvPr>
        </p:nvSpPr>
        <p:spPr>
          <a:xfrm>
            <a:off x="685800" y="2069502"/>
            <a:ext cx="10820400" cy="4024125"/>
          </a:xfrm>
        </p:spPr>
        <p:txBody>
          <a:bodyPr/>
          <a:lstStyle/>
          <a:p>
            <a:pPr marL="0" indent="0">
              <a:buNone/>
            </a:pPr>
            <a:r>
              <a:rPr lang="en-GB" u="sng" dirty="0"/>
              <a:t>What is STEM?</a:t>
            </a:r>
          </a:p>
          <a:p>
            <a:r>
              <a:rPr lang="en-GB" dirty="0"/>
              <a:t>STEM is an acronym for science, technology, engineering and maths.</a:t>
            </a:r>
          </a:p>
          <a:p>
            <a:endParaRPr lang="en-GB" dirty="0"/>
          </a:p>
          <a:p>
            <a:endParaRPr lang="en-GB" dirty="0"/>
          </a:p>
          <a:p>
            <a:pPr marL="0" indent="0">
              <a:buNone/>
            </a:pPr>
            <a:r>
              <a:rPr lang="en-GB" u="sng" dirty="0"/>
              <a:t>Why do we teach STEM at Cleobury?</a:t>
            </a:r>
          </a:p>
          <a:p>
            <a:pPr marL="0" indent="0">
              <a:buNone/>
            </a:pPr>
            <a:r>
              <a:rPr lang="en-GB" dirty="0"/>
              <a:t>We have been teaching STEM at Cleobury since 2016 and believe that it is vital in providing the opportunity for children to explore the wider world of science, and to prepare them for the world of work.</a:t>
            </a:r>
          </a:p>
          <a:p>
            <a:pPr marL="0" indent="0">
              <a:buNone/>
            </a:pPr>
            <a:endParaRPr lang="en-GB" dirty="0"/>
          </a:p>
        </p:txBody>
      </p:sp>
    </p:spTree>
    <p:extLst>
      <p:ext uri="{BB962C8B-B14F-4D97-AF65-F5344CB8AC3E}">
        <p14:creationId xmlns:p14="http://schemas.microsoft.com/office/powerpoint/2010/main" val="270156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6846-3EB2-4B13-8A55-13DA8DDAE515}"/>
              </a:ext>
            </a:extLst>
          </p:cNvPr>
          <p:cNvSpPr>
            <a:spLocks noGrp="1"/>
          </p:cNvSpPr>
          <p:nvPr>
            <p:ph type="title"/>
          </p:nvPr>
        </p:nvSpPr>
        <p:spPr/>
        <p:txBody>
          <a:bodyPr/>
          <a:lstStyle/>
          <a:p>
            <a:r>
              <a:rPr lang="en-GB" dirty="0"/>
              <a:t>What does stem look like in our school?</a:t>
            </a:r>
          </a:p>
        </p:txBody>
      </p:sp>
      <p:sp>
        <p:nvSpPr>
          <p:cNvPr id="3" name="Content Placeholder 2">
            <a:extLst>
              <a:ext uri="{FF2B5EF4-FFF2-40B4-BE49-F238E27FC236}">
                <a16:creationId xmlns:a16="http://schemas.microsoft.com/office/drawing/2014/main" id="{1D0473F9-76DC-488F-8A8A-A1F2D85DF522}"/>
              </a:ext>
            </a:extLst>
          </p:cNvPr>
          <p:cNvSpPr>
            <a:spLocks noGrp="1"/>
          </p:cNvSpPr>
          <p:nvPr>
            <p:ph idx="1"/>
          </p:nvPr>
        </p:nvSpPr>
        <p:spPr/>
        <p:txBody>
          <a:bodyPr/>
          <a:lstStyle/>
          <a:p>
            <a:pPr marL="0" indent="0">
              <a:buNone/>
            </a:pPr>
            <a:r>
              <a:rPr lang="en-GB" dirty="0"/>
              <a:t>Miss Snape plans STEM for the start of each academic year and send planning and suggestions for each key stage out to class teachers.</a:t>
            </a:r>
            <a:br>
              <a:rPr lang="en-GB" dirty="0"/>
            </a:br>
            <a:endParaRPr lang="en-GB" dirty="0"/>
          </a:p>
        </p:txBody>
      </p:sp>
      <p:pic>
        <p:nvPicPr>
          <p:cNvPr id="6" name="Picture 5">
            <a:extLst>
              <a:ext uri="{FF2B5EF4-FFF2-40B4-BE49-F238E27FC236}">
                <a16:creationId xmlns:a16="http://schemas.microsoft.com/office/drawing/2014/main" id="{C553CB41-3CF4-473F-8542-BF0830BB07B7}"/>
              </a:ext>
            </a:extLst>
          </p:cNvPr>
          <p:cNvPicPr>
            <a:picLocks noChangeAspect="1"/>
          </p:cNvPicPr>
          <p:nvPr/>
        </p:nvPicPr>
        <p:blipFill>
          <a:blip r:embed="rId2"/>
          <a:stretch>
            <a:fillRect/>
          </a:stretch>
        </p:blipFill>
        <p:spPr>
          <a:xfrm>
            <a:off x="3991656" y="3136981"/>
            <a:ext cx="5769862" cy="3373242"/>
          </a:xfrm>
          <a:prstGeom prst="rect">
            <a:avLst/>
          </a:prstGeom>
        </p:spPr>
      </p:pic>
    </p:spTree>
    <p:extLst>
      <p:ext uri="{BB962C8B-B14F-4D97-AF65-F5344CB8AC3E}">
        <p14:creationId xmlns:p14="http://schemas.microsoft.com/office/powerpoint/2010/main" val="2412667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12474-E894-4314-ACC8-7533CC38DEEA}"/>
              </a:ext>
            </a:extLst>
          </p:cNvPr>
          <p:cNvSpPr>
            <a:spLocks noGrp="1"/>
          </p:cNvSpPr>
          <p:nvPr>
            <p:ph idx="1"/>
          </p:nvPr>
        </p:nvSpPr>
        <p:spPr>
          <a:xfrm>
            <a:off x="392723" y="975360"/>
            <a:ext cx="10820400" cy="4024125"/>
          </a:xfrm>
        </p:spPr>
        <p:txBody>
          <a:bodyPr/>
          <a:lstStyle/>
          <a:p>
            <a:pPr marL="0" indent="0">
              <a:buNone/>
            </a:pPr>
            <a:r>
              <a:rPr lang="en-GB" dirty="0"/>
              <a:t>STEM is taught every term and the requirement is for class teachers to teach one or two afternoons of STEM during STEM week.</a:t>
            </a:r>
          </a:p>
          <a:p>
            <a:pPr marL="0" indent="0">
              <a:buNone/>
            </a:pPr>
            <a:r>
              <a:rPr lang="en-GB" dirty="0"/>
              <a:t>STEM week is often launched by a visitor or volunteer who come in and talk about how STEM works within their industry.</a:t>
            </a:r>
          </a:p>
          <a:p>
            <a:endParaRPr lang="en-GB" dirty="0"/>
          </a:p>
        </p:txBody>
      </p:sp>
      <p:pic>
        <p:nvPicPr>
          <p:cNvPr id="2" name="Picture 1">
            <a:extLst>
              <a:ext uri="{FF2B5EF4-FFF2-40B4-BE49-F238E27FC236}">
                <a16:creationId xmlns:a16="http://schemas.microsoft.com/office/drawing/2014/main" id="{379E0FA3-9318-4C04-9EF3-B8C42F4ABDC9}"/>
              </a:ext>
            </a:extLst>
          </p:cNvPr>
          <p:cNvPicPr>
            <a:picLocks noChangeAspect="1"/>
          </p:cNvPicPr>
          <p:nvPr/>
        </p:nvPicPr>
        <p:blipFill>
          <a:blip r:embed="rId2"/>
          <a:stretch>
            <a:fillRect/>
          </a:stretch>
        </p:blipFill>
        <p:spPr>
          <a:xfrm>
            <a:off x="5989589" y="2792872"/>
            <a:ext cx="5042588" cy="2436094"/>
          </a:xfrm>
          <a:prstGeom prst="rect">
            <a:avLst/>
          </a:prstGeom>
        </p:spPr>
      </p:pic>
      <p:sp>
        <p:nvSpPr>
          <p:cNvPr id="4" name="TextBox 3">
            <a:extLst>
              <a:ext uri="{FF2B5EF4-FFF2-40B4-BE49-F238E27FC236}">
                <a16:creationId xmlns:a16="http://schemas.microsoft.com/office/drawing/2014/main" id="{589E5330-E905-4F67-85DB-2A32E6468B81}"/>
              </a:ext>
            </a:extLst>
          </p:cNvPr>
          <p:cNvSpPr txBox="1"/>
          <p:nvPr/>
        </p:nvSpPr>
        <p:spPr>
          <a:xfrm>
            <a:off x="507227" y="2792872"/>
            <a:ext cx="4242902" cy="1754326"/>
          </a:xfrm>
          <a:prstGeom prst="rect">
            <a:avLst/>
          </a:prstGeom>
          <a:noFill/>
        </p:spPr>
        <p:txBody>
          <a:bodyPr wrap="square" rtlCol="0">
            <a:spAutoFit/>
          </a:bodyPr>
          <a:lstStyle/>
          <a:p>
            <a:r>
              <a:rPr lang="en-GB" dirty="0"/>
              <a:t>Here is Mrs Robinson from Mawley Town Farm giving a talk to the children about how the farm works.</a:t>
            </a:r>
          </a:p>
          <a:p>
            <a:r>
              <a:rPr lang="en-GB" dirty="0"/>
              <a:t>Mr Robinson explained the science and technology behind modern day farming.</a:t>
            </a:r>
          </a:p>
        </p:txBody>
      </p:sp>
      <p:sp>
        <p:nvSpPr>
          <p:cNvPr id="5" name="TextBox 4">
            <a:extLst>
              <a:ext uri="{FF2B5EF4-FFF2-40B4-BE49-F238E27FC236}">
                <a16:creationId xmlns:a16="http://schemas.microsoft.com/office/drawing/2014/main" id="{1CCF2D0A-77DB-4E59-9B2A-67001A32F540}"/>
              </a:ext>
            </a:extLst>
          </p:cNvPr>
          <p:cNvSpPr txBox="1"/>
          <p:nvPr/>
        </p:nvSpPr>
        <p:spPr>
          <a:xfrm>
            <a:off x="688769" y="5228966"/>
            <a:ext cx="4583875" cy="646331"/>
          </a:xfrm>
          <a:prstGeom prst="rect">
            <a:avLst/>
          </a:prstGeom>
          <a:noFill/>
        </p:spPr>
        <p:txBody>
          <a:bodyPr wrap="square" rtlCol="0">
            <a:spAutoFit/>
          </a:bodyPr>
          <a:lstStyle/>
          <a:p>
            <a:r>
              <a:rPr lang="en-GB" dirty="0"/>
              <a:t>Other volunteers include a ‘Bee Lady’ from Bewdley and Hobsons Brewery!</a:t>
            </a:r>
          </a:p>
        </p:txBody>
      </p:sp>
    </p:spTree>
    <p:extLst>
      <p:ext uri="{BB962C8B-B14F-4D97-AF65-F5344CB8AC3E}">
        <p14:creationId xmlns:p14="http://schemas.microsoft.com/office/powerpoint/2010/main" val="2541054873"/>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1117</TotalTime>
  <Words>836</Words>
  <Application>Microsoft Office PowerPoint</Application>
  <PresentationFormat>Widescreen</PresentationFormat>
  <Paragraphs>41</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Century Gothic</vt:lpstr>
      <vt:lpstr>Vapor Trail</vt:lpstr>
      <vt:lpstr>Science and Stem at Cleobury Mortimer Primary School</vt:lpstr>
      <vt:lpstr>What are the requirements for science in school?</vt:lpstr>
      <vt:lpstr>What does science look like in our school?</vt:lpstr>
      <vt:lpstr>KS1 and KS2</vt:lpstr>
      <vt:lpstr>Marking</vt:lpstr>
      <vt:lpstr>Assessment using skills progression ladder</vt:lpstr>
      <vt:lpstr>STEM</vt:lpstr>
      <vt:lpstr>What does stem look like in our school?</vt:lpstr>
      <vt:lpstr>PowerPoint Presentation</vt:lpstr>
      <vt:lpstr>PowerPoint Presentation</vt:lpstr>
      <vt:lpstr>Other stem opportunities</vt:lpstr>
      <vt:lpstr>Further development moving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and Stem at Cleobury Mortimer Primary School</dc:title>
  <dc:creator>Snape, Hannah</dc:creator>
  <cp:lastModifiedBy>Snape, Hannah</cp:lastModifiedBy>
  <cp:revision>24</cp:revision>
  <dcterms:created xsi:type="dcterms:W3CDTF">2019-11-20T16:20:05Z</dcterms:created>
  <dcterms:modified xsi:type="dcterms:W3CDTF">2020-11-12T07:48:15Z</dcterms:modified>
</cp:coreProperties>
</file>